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9" r:id="rId5"/>
    <p:sldId id="258" r:id="rId6"/>
    <p:sldId id="266" r:id="rId7"/>
    <p:sldId id="259" r:id="rId8"/>
    <p:sldId id="260" r:id="rId9"/>
    <p:sldId id="264" r:id="rId10"/>
    <p:sldId id="270" r:id="rId11"/>
    <p:sldId id="271" r:id="rId12"/>
    <p:sldId id="265" r:id="rId13"/>
    <p:sldId id="268" r:id="rId14"/>
    <p:sldId id="261" r:id="rId15"/>
    <p:sldId id="267" r:id="rId16"/>
    <p:sldId id="263" r:id="rId17"/>
    <p:sldId id="262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1D97AF-7FF0-4BD2-BCB2-2A52A526B3BE}" v="1" dt="2023-04-18T13:16:45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anne van Hofwegen" userId="e2730482-3bd0-44c7-8d5c-28715d46fa9a" providerId="ADAL" clId="{58AC4214-C86F-4D84-80CA-864F9B8CC01C}"/>
    <pc:docChg chg="addSld delSld modSld">
      <pc:chgData name="Elianne van Hofwegen" userId="e2730482-3bd0-44c7-8d5c-28715d46fa9a" providerId="ADAL" clId="{58AC4214-C86F-4D84-80CA-864F9B8CC01C}" dt="2022-11-30T08:06:27.379" v="16" actId="2696"/>
      <pc:docMkLst>
        <pc:docMk/>
      </pc:docMkLst>
      <pc:sldChg chg="modSp mod">
        <pc:chgData name="Elianne van Hofwegen" userId="e2730482-3bd0-44c7-8d5c-28715d46fa9a" providerId="ADAL" clId="{58AC4214-C86F-4D84-80CA-864F9B8CC01C}" dt="2022-11-25T12:04:28.182" v="0" actId="114"/>
        <pc:sldMkLst>
          <pc:docMk/>
          <pc:sldMk cId="456126796" sldId="259"/>
        </pc:sldMkLst>
        <pc:spChg chg="mod">
          <ac:chgData name="Elianne van Hofwegen" userId="e2730482-3bd0-44c7-8d5c-28715d46fa9a" providerId="ADAL" clId="{58AC4214-C86F-4D84-80CA-864F9B8CC01C}" dt="2022-11-25T12:04:28.182" v="0" actId="114"/>
          <ac:spMkLst>
            <pc:docMk/>
            <pc:sldMk cId="456126796" sldId="259"/>
            <ac:spMk id="3" creationId="{BA504E21-BBB3-4BE1-A7FC-468988E76E7E}"/>
          </ac:spMkLst>
        </pc:spChg>
      </pc:sldChg>
      <pc:sldChg chg="modSp mod">
        <pc:chgData name="Elianne van Hofwegen" userId="e2730482-3bd0-44c7-8d5c-28715d46fa9a" providerId="ADAL" clId="{58AC4214-C86F-4D84-80CA-864F9B8CC01C}" dt="2022-11-25T12:06:30.395" v="14" actId="114"/>
        <pc:sldMkLst>
          <pc:docMk/>
          <pc:sldMk cId="2537589423" sldId="265"/>
        </pc:sldMkLst>
        <pc:spChg chg="mod">
          <ac:chgData name="Elianne van Hofwegen" userId="e2730482-3bd0-44c7-8d5c-28715d46fa9a" providerId="ADAL" clId="{58AC4214-C86F-4D84-80CA-864F9B8CC01C}" dt="2022-11-25T12:06:30.395" v="14" actId="114"/>
          <ac:spMkLst>
            <pc:docMk/>
            <pc:sldMk cId="2537589423" sldId="265"/>
            <ac:spMk id="3" creationId="{3B023F6D-F202-4FDA-ACC2-AFBB18DD87FA}"/>
          </ac:spMkLst>
        </pc:spChg>
      </pc:sldChg>
      <pc:sldChg chg="new del">
        <pc:chgData name="Elianne van Hofwegen" userId="e2730482-3bd0-44c7-8d5c-28715d46fa9a" providerId="ADAL" clId="{58AC4214-C86F-4D84-80CA-864F9B8CC01C}" dt="2022-11-30T08:06:27.379" v="16" actId="2696"/>
        <pc:sldMkLst>
          <pc:docMk/>
          <pc:sldMk cId="373384091" sldId="272"/>
        </pc:sldMkLst>
      </pc:sldChg>
    </pc:docChg>
  </pc:docChgLst>
  <pc:docChgLst>
    <pc:chgData name="Elianne van Hofwegen" userId="e2730482-3bd0-44c7-8d5c-28715d46fa9a" providerId="ADAL" clId="{1A1D97AF-7FF0-4BD2-BCB2-2A52A526B3BE}"/>
    <pc:docChg chg="modSld">
      <pc:chgData name="Elianne van Hofwegen" userId="e2730482-3bd0-44c7-8d5c-28715d46fa9a" providerId="ADAL" clId="{1A1D97AF-7FF0-4BD2-BCB2-2A52A526B3BE}" dt="2023-04-18T13:16:45.032" v="0"/>
      <pc:docMkLst>
        <pc:docMk/>
      </pc:docMkLst>
      <pc:sldChg chg="addSp">
        <pc:chgData name="Elianne van Hofwegen" userId="e2730482-3bd0-44c7-8d5c-28715d46fa9a" providerId="ADAL" clId="{1A1D97AF-7FF0-4BD2-BCB2-2A52A526B3BE}" dt="2023-04-18T13:16:45.032" v="0"/>
        <pc:sldMkLst>
          <pc:docMk/>
          <pc:sldMk cId="456126796" sldId="259"/>
        </pc:sldMkLst>
        <pc:inkChg chg="add">
          <ac:chgData name="Elianne van Hofwegen" userId="e2730482-3bd0-44c7-8d5c-28715d46fa9a" providerId="ADAL" clId="{1A1D97AF-7FF0-4BD2-BCB2-2A52A526B3BE}" dt="2023-04-18T13:16:45.032" v="0"/>
          <ac:inkMkLst>
            <pc:docMk/>
            <pc:sldMk cId="456126796" sldId="259"/>
            <ac:inkMk id="4" creationId="{E1232231-CD8C-0994-3E6E-94AF67007FA8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26.49463" units="1/cm"/>
          <inkml:channelProperty channel="Y" name="resolution" value="574.55725" units="1/cm"/>
          <inkml:channelProperty channel="F" name="resolution" value="4.0315E-5" units="1/dev"/>
          <inkml:channelProperty channel="T" name="resolution" value="1" units="1/dev"/>
        </inkml:channelProperties>
      </inkml:inkSource>
      <inkml:timestamp xml:id="ts0" timeString="2023-04-18T13:00:09.44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26.49463" units="1/cm"/>
          <inkml:channelProperty channel="Y" name="resolution" value="574.55725" units="1/cm"/>
          <inkml:channelProperty channel="T" name="resolution" value="1" units="1/dev"/>
        </inkml:channelProperties>
      </inkml:inkSource>
      <inkml:timestamp xml:id="ts1" timeString="2023-04-18T13:00:10.138"/>
    </inkml:context>
  </inkml:definitions>
  <inkml:trace contextRef="#ctx0" brushRef="#br0">1742 6814 200 0</inkml:trace>
  <inkml:trace contextRef="#ctx1" brushRef="#br0">2126 7018 0,'-3'-12'0,"-38"2"15,-7 2-15,49-15 0,22-3 16,-14 5 0,5 8-16,-11 4 0,-3 9 15,-7-7-15,7 7 16,0 0-16,0 0 0,0 0 16,4-1-16,-4 1 15,0 0-15,0 0 16,0 4-16,0-4 0,-4 5 15,8 1-15,-4-6 16,0 0-16,0 0 0,0 0 16,7 0-16,-7 0 15,0 0-15,0 0 16,0 0-16,0 0 16,3-3-16,9-8 0,-3 0 15,-1 1-15,-7 4 16,-1 6-16,0 0 0,0 0 15,0 0-15,0 0 16,0 0-16,0 0 16,0 0-16,0 0 0,0 0 15,0 0-15,0 0 16,0 0-16,-10 0 16,-6 5-16,16-5 0,0 7 15,0-7-15,0 0 16,0 0-16,-15 6 0,-1 3 15,14 2-15,5-4 16,-3-7-16,-5 6 16,5-6-16,7 5 0,1 1 15,-8-6-15,0 0 16,-1 5-16,0 1 16,-4 2-16,-4-2 15,9-6-15,0 0 0,0 0 16,0 0-16,0 0 15,0 0-15,0 0 16,0 0-16,4 1 0,3-2 16,-7 1-16,0 0 15,0 0-15,0 0 16,0 0-16,0 0 0,5-4 16,1-1-16,-6 5 15,0 0-15,0 0 0,0 0 16,-5-6-16,-1 1 15,6 5-15,0 0 16,0 0-16,-8-2 16,10-7-16,-9 0 0,9-4 15,4 2-15,-6 11 16,6-9-16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F16D7-0D31-4338-9589-87D8321F3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4F2D62F-4DA0-4AF3-8B4F-EBDFFAE1F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423AB6-FF3B-453D-A859-C93EEEC3D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DA24-B6E9-474A-A199-BAECF1523554}" type="datetimeFigureOut">
              <a:rPr lang="nl-NL" smtClean="0"/>
              <a:t>22-4-2024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65125F-CFDB-4D6A-8B65-5E8969CD7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D7BE1E-0083-4222-B0D4-57940F849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972-FB28-4C63-9899-B12BDDFB99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554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F6A739-3AB2-4114-B7D0-29AC5F42F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A8E99D1-5384-42CD-8DB5-38576DD46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FF6314-148B-4BC3-811B-293C718B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DA24-B6E9-474A-A199-BAECF1523554}" type="datetimeFigureOut">
              <a:rPr lang="nl-NL" smtClean="0"/>
              <a:t>22-4-2024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F05234-8D30-4FB1-98CA-046B58A15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54AF96-4182-4404-BC09-A62CDF74D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972-FB28-4C63-9899-B12BDDFB99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683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69A2D82-0257-4711-B67B-00B93C8DA6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197FA52-C28B-40F6-9A3B-037BCCFE7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5FC026-0EAF-44FA-A4B0-82D9A689F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DA24-B6E9-474A-A199-BAECF1523554}" type="datetimeFigureOut">
              <a:rPr lang="nl-NL" smtClean="0"/>
              <a:t>22-4-2024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82C914-611B-42C0-BE51-36C5FCCD2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7743A2-97C9-4D8E-8253-CB11C1F44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972-FB28-4C63-9899-B12BDDFB99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189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8D4CE-CF52-4635-8FAF-13299E37C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0B9FD4-5508-4092-974E-DAABDD2F4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824F3A-1929-4EF6-8EC4-70B5E59B7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DA24-B6E9-474A-A199-BAECF1523554}" type="datetimeFigureOut">
              <a:rPr lang="nl-NL" smtClean="0"/>
              <a:t>22-4-2024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EC1265-1A58-4065-8F51-06E92C395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41E118-178D-4295-A908-A8CA158E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972-FB28-4C63-9899-B12BDDFB99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649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389A8B-E9E6-4EB2-A3E6-80DBEEAB7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1DAFBB-DE2F-40E0-9F94-B3EF49053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351EF7-1065-428F-B8D6-7FDF46B6C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DA24-B6E9-474A-A199-BAECF1523554}" type="datetimeFigureOut">
              <a:rPr lang="nl-NL" smtClean="0"/>
              <a:t>22-4-2024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8FAF6D-B71B-45EF-9A20-8581DF9E8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0BB574-FBA5-428B-BCC9-F230F1D63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972-FB28-4C63-9899-B12BDDFB99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262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7FD698-94AA-4E59-A3EC-33A4B4474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1C410C-4CB3-422A-B16D-9C89826C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1F74C2F-3DCF-4D1F-8B2C-1B815F7EA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D81D270-497A-40C0-BFDF-0CA8AA6DE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DA24-B6E9-474A-A199-BAECF1523554}" type="datetimeFigureOut">
              <a:rPr lang="nl-NL" smtClean="0"/>
              <a:t>22-4-2024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7BFE6E2-A449-40AC-BF30-F483DA268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0B28AF8-F10D-4ADD-9DB9-75A7EE750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972-FB28-4C63-9899-B12BDDFB99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201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16081-BA71-49B3-9F4B-214DC5F10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E67FB88-B5E4-427A-99E6-2A88AC8DB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D51DBE0-19C8-48AE-AE60-774F9A0B4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DEAA679-E0E0-422A-B0C6-0FC0CE41E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B741F-3BC2-4C94-B0DE-322DC1DD74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26EA1C4-6828-4C32-BDFE-210A644B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DA24-B6E9-474A-A199-BAECF1523554}" type="datetimeFigureOut">
              <a:rPr lang="nl-NL" smtClean="0"/>
              <a:t>22-4-2024</a:t>
            </a:fld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E26D9DD-24DC-4BE2-9D7E-0F03D236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A19C26F-D5DA-438C-8DA1-DEB9F88A5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972-FB28-4C63-9899-B12BDDFB99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602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55CCB5-8996-4B17-B8D9-BE92E2B6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FF8BFCF-42B8-4B5F-BC2C-E17EB72A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DA24-B6E9-474A-A199-BAECF1523554}" type="datetimeFigureOut">
              <a:rPr lang="nl-NL" smtClean="0"/>
              <a:t>22-4-2024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DFE629F-596C-40D1-8E53-934D310F6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F71F8CA-CD09-4E7D-8092-7F4784EC2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972-FB28-4C63-9899-B12BDDFB99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167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3E6DB01-8DBC-416D-885F-EEC7DDD2C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DA24-B6E9-474A-A199-BAECF1523554}" type="datetimeFigureOut">
              <a:rPr lang="nl-NL" smtClean="0"/>
              <a:t>22-4-2024</a:t>
            </a:fld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A15933D-451D-4C39-849D-D424F8A6F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1CFAF19-F06D-41FE-8EC3-5552191C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972-FB28-4C63-9899-B12BDDFB99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536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F2FE8C-FCC6-42A3-A6DD-E4F06B591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BF3FCB-FE18-4CA5-9FCB-99BF5C926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85A0180-F8C2-4EBC-800D-E4A5CB141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772EC65-7DE5-4817-8A3B-D50B7FB84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DA24-B6E9-474A-A199-BAECF1523554}" type="datetimeFigureOut">
              <a:rPr lang="nl-NL" smtClean="0"/>
              <a:t>22-4-2024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28102C7-81EA-4D67-A0C3-C7BC3EC08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1CF0B9-ED30-4A60-BBBD-EB6E9AC1E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972-FB28-4C63-9899-B12BDDFB99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125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112F8-1F15-42BB-BDB5-49DDFA88A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6364257-28ED-4A5A-99BF-E0C9EE4EDE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A9D300A-211F-4B20-BE12-E0C701970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555846F-FA76-498D-A482-8DC2AB6EA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DA24-B6E9-474A-A199-BAECF1523554}" type="datetimeFigureOut">
              <a:rPr lang="nl-NL" smtClean="0"/>
              <a:t>22-4-2024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1D10075-3296-40A7-9139-7601D4E3C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715154-3A9E-40AD-A49F-04329D2F7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972-FB28-4C63-9899-B12BDDFB99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854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B988FB-BA7D-44DF-9234-B3180DACF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0FB6499-DFE0-458E-8D39-AA05D1F05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D0DE9D-5CF4-4155-9753-B0120660EB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EDA24-B6E9-474A-A199-BAECF1523554}" type="datetimeFigureOut">
              <a:rPr lang="nl-NL" smtClean="0"/>
              <a:t>22-4-2024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333485-09C4-46D9-8C24-1E5ECFA54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799BC6-52F7-4291-9321-A2F013955D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E5972-FB28-4C63-9899-B12BDDFB99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8656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nsplantatiestichting.nl/medisch-professionals/modelprotocol/deel-1-orgaandonatie/1-inleiding-het-orgaandonatieproc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os.nl/nieuwsuur/video/2517676-mogelijk-tekort-aan-donororganen-voor-mensen-met-migratieachtergrond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hyperlink" Target="https://www.youtube.com/watch?v=rSsDI4Qljz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F3A7DC-84A1-4E44-AE14-512383B89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nl-NL" sz="4200" b="1" dirty="0">
                <a:latin typeface="Arial" panose="020B0604020202020204" pitchFamily="34" charset="0"/>
                <a:cs typeface="Arial" panose="020B0604020202020204" pitchFamily="34" charset="0"/>
              </a:rPr>
              <a:t>Orgaandonatie</a:t>
            </a:r>
            <a:r>
              <a:rPr lang="nl-NL" sz="4200" dirty="0"/>
              <a:t>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FEB2664-763E-4331-A45A-3AF6FAC0E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Deskundigheid en kwaliteit les 5 </a:t>
            </a:r>
          </a:p>
        </p:txBody>
      </p:sp>
      <p:sp>
        <p:nvSpPr>
          <p:cNvPr id="1028" name="Freeform: Shape 7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026" name="Picture 2" descr="Weinig kerkgangers orgaandonor - EO Visie">
            <a:extLst>
              <a:ext uri="{FF2B5EF4-FFF2-40B4-BE49-F238E27FC236}">
                <a16:creationId xmlns:a16="http://schemas.microsoft.com/office/drawing/2014/main" id="{E66620CC-611D-4677-BFAC-2F2DE7D1A0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3" r="34477" b="1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3269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152A25-9D31-448C-A015-D252DE704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Hersendood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8412D8-F104-4D57-8B72-A00FECD46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Wet staat beschreven welke stappen de artsen moeten uitvoeren om te bepalen of iemand hersendood is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l-NL" sz="2000" i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hersendoodprotocol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Bij hersendood is er geen elektrische activiteit meer in de hersenen; hersenen doen niks meer en kunnen ook niet meer herstellen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Dit is iets anders dan een coma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5592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A46463-DCB0-4DE3-8D28-A6D8FCF0E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PET-scan hersenen </a:t>
            </a:r>
          </a:p>
        </p:txBody>
      </p:sp>
      <p:pic>
        <p:nvPicPr>
          <p:cNvPr id="1036" name="Picture 12" descr="Voor of tegen de donorwet: de dood is en blijft een relatief begrip">
            <a:extLst>
              <a:ext uri="{FF2B5EF4-FFF2-40B4-BE49-F238E27FC236}">
                <a16:creationId xmlns:a16="http://schemas.microsoft.com/office/drawing/2014/main" id="{7555CF06-E5F2-474F-BC52-5CDF50B8499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26324"/>
            <a:ext cx="969010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621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521B4-E0F3-4402-B833-A5152BABB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Contra-indicaties orgaandonatie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023F6D-F202-4FDA-ACC2-AFBB18DD8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 identiteit van de patiënt is onbekend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Onbehandelde sepsis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Actieve tuberculose</a:t>
            </a:r>
          </a:p>
          <a:p>
            <a:r>
              <a:rPr lang="nl-NL" sz="2000" dirty="0">
                <a:solidFill>
                  <a:srgbClr val="170F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2000" b="0" i="0" dirty="0">
                <a:solidFill>
                  <a:srgbClr val="170F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actieve virale infectie met rabiës (hondsdolheid), herpes zoster (gordelroos) of rubella (rode hond);</a:t>
            </a:r>
          </a:p>
          <a:p>
            <a:r>
              <a:rPr lang="nl-NL" sz="2000" b="0" i="1" dirty="0">
                <a:solidFill>
                  <a:srgbClr val="170F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Anencefalie</a:t>
            </a:r>
            <a:r>
              <a:rPr lang="nl-NL" sz="2000" b="0" i="0" dirty="0">
                <a:solidFill>
                  <a:srgbClr val="170F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grote en kleine hersenen z</a:t>
            </a:r>
            <a:r>
              <a:rPr lang="nl-NL" sz="2000" dirty="0">
                <a:solidFill>
                  <a:srgbClr val="170F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ijn nauwelijks aangelegd</a:t>
            </a:r>
          </a:p>
          <a:p>
            <a:pPr marL="0" indent="0">
              <a:buNone/>
            </a:pPr>
            <a:endParaRPr lang="nl-NL" sz="2000" b="0" i="0" dirty="0">
              <a:solidFill>
                <a:srgbClr val="170F3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b="0" i="0" dirty="0">
              <a:solidFill>
                <a:srgbClr val="170F3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b="0" i="0" dirty="0">
                <a:solidFill>
                  <a:srgbClr val="170F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nl-NL" sz="2000" b="0" i="0" dirty="0">
                <a:solidFill>
                  <a:srgbClr val="170F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 leeftijd en aandoening wordt beschreven of orgaandonatie wel of niet mogelijk is </a:t>
            </a:r>
          </a:p>
        </p:txBody>
      </p:sp>
    </p:spTree>
    <p:extLst>
      <p:ext uri="{BB962C8B-B14F-4D97-AF65-F5344CB8AC3E}">
        <p14:creationId xmlns:p14="http://schemas.microsoft.com/office/powerpoint/2010/main" val="2537589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3204F1-F625-44AF-B280-A566CC0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Begeleiding rondom donatie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119C2F-A15C-467A-AAB5-2CC4FFFDB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Orgaandonatie komt altijd onverwacht én op een moeilijk moment</a:t>
            </a:r>
          </a:p>
          <a:p>
            <a:r>
              <a:rPr lang="nl-NL" sz="2000" i="1" dirty="0">
                <a:latin typeface="Arial" panose="020B0604020202020204" pitchFamily="34" charset="0"/>
                <a:cs typeface="Arial" panose="020B0604020202020204" pitchFamily="34" charset="0"/>
              </a:rPr>
              <a:t>ODC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= orgaandonatiecoördinator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Kan op wens van familie het proces vertellen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Bij weefseldonatie kan de familie geïnformeerd worden welke weefsels getransplanteerd zijn </a:t>
            </a: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494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D0C4D-E61C-465A-96D1-58DF02938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Documentaire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21A563-51BF-47C9-BB17-C9220110D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https://www.youtube.com/watch?v=rSsDI4QljzQ</a:t>
            </a:r>
          </a:p>
        </p:txBody>
      </p:sp>
    </p:spTree>
    <p:extLst>
      <p:ext uri="{BB962C8B-B14F-4D97-AF65-F5344CB8AC3E}">
        <p14:creationId xmlns:p14="http://schemas.microsoft.com/office/powerpoint/2010/main" val="76544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8598E-82E1-42AB-8304-356D996CD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Ervaringsverhalen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0F5689-F141-4693-940A-7DA46988D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‘’Acuut leverfalen kan iedereen overkomen’’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‘’Ik zie nu meer waarde in het leven’’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‘’Ik kreeg drie keer een donornier’’</a:t>
            </a: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https://www.transplantatiestichting.nl/publicaties-en-naslag/verhalen</a:t>
            </a:r>
          </a:p>
        </p:txBody>
      </p:sp>
    </p:spTree>
    <p:extLst>
      <p:ext uri="{BB962C8B-B14F-4D97-AF65-F5344CB8AC3E}">
        <p14:creationId xmlns:p14="http://schemas.microsoft.com/office/powerpoint/2010/main" val="489860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21F1B2-35D2-4007-ACB5-E63E9B54A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Evalueren les</a:t>
            </a:r>
            <a:r>
              <a:rPr lang="nl-NL" dirty="0"/>
              <a:t>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FEC786-64B4-40C5-8CEE-10D5CAC0C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Wat vonden jullie van de les?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Zijn de leerdoelen behaald? 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7591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4B9BDE-60F5-460B-BEC0-C784FDCAE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Bronnen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9CD486-1164-42DA-BE30-16BDCCAB1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https://www.transplantatiestichting.nl/medisch-professionals/modelprotocol/deel-1-orgaandonatie/1-inleiding-het-orgaandonatieproces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https://venticare.nl/nieuws/donorcare-is-intensive-care.html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39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3B21A8-BEAA-4CA1-B959-49013DABF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Lesdoelen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9CEB77-B306-4323-B1BA-B6EE2B570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Kennismaken met het begrip orgaandonatie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Kennismaken met het begrip ‘donordilemma’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Orgaandonatie documentaire bekijken en deze bespreken </a:t>
            </a: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935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C0973B9-0B82-3871-543E-E10EFC8E08B9}"/>
              </a:ext>
            </a:extLst>
          </p:cNvPr>
          <p:cNvSpPr txBox="1"/>
          <p:nvPr/>
        </p:nvSpPr>
        <p:spPr>
          <a:xfrm>
            <a:off x="2851951" y="5780233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2"/>
              </a:rPr>
              <a:t>https://nos.nl/nieuwsuur/video/2517676-mogelijk-tekort-aan-donororganen-voor-mensen-met-migratieachtergrond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8534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4C3E89-BF79-4D54-986C-69767A303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Introductie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76A112-D2C3-4D00-8071-4F1CDAB80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https://www.youtube.com/watch?v=-Vm3BlwzREU</a:t>
            </a:r>
          </a:p>
        </p:txBody>
      </p:sp>
    </p:spTree>
    <p:extLst>
      <p:ext uri="{BB962C8B-B14F-4D97-AF65-F5344CB8AC3E}">
        <p14:creationId xmlns:p14="http://schemas.microsoft.com/office/powerpoint/2010/main" val="405556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56403E-9F87-4C35-8596-604567967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Wie is er </a:t>
            </a:r>
            <a:r>
              <a:rPr lang="nl-NL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bewust</a:t>
            </a:r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 orgaandonor?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1BCAD9-F737-4782-B8C3-BEC0E00BA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Klassikaal bespreken OLG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Geen goed of fout &amp; respecteer elkaars mening </a:t>
            </a:r>
          </a:p>
        </p:txBody>
      </p:sp>
    </p:spTree>
    <p:extLst>
      <p:ext uri="{BB962C8B-B14F-4D97-AF65-F5344CB8AC3E}">
        <p14:creationId xmlns:p14="http://schemas.microsoft.com/office/powerpoint/2010/main" val="1441210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E107B4-12BE-4E58-A9E0-623BCD84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Verschillende meningen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C3B370-3062-486D-81CA-6E560E3D8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i="1" dirty="0">
                <a:latin typeface="Arial" panose="020B0604020202020204" pitchFamily="34" charset="0"/>
                <a:cs typeface="Arial" panose="020B0604020202020204" pitchFamily="34" charset="0"/>
              </a:rPr>
              <a:t>‘’Ik weet het gewoon niet’’</a:t>
            </a:r>
          </a:p>
          <a:p>
            <a:pPr marL="0" indent="0">
              <a:buNone/>
            </a:pPr>
            <a:r>
              <a:rPr lang="nl-NL" sz="2000" i="1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pPr marL="0" indent="0">
              <a:buNone/>
            </a:pPr>
            <a:r>
              <a:rPr lang="nl-NL" sz="2000" i="1" dirty="0">
                <a:latin typeface="Arial" panose="020B0604020202020204" pitchFamily="34" charset="0"/>
                <a:cs typeface="Arial" panose="020B0604020202020204" pitchFamily="34" charset="0"/>
              </a:rPr>
              <a:t>							‘’Ik vind het lastig’’</a:t>
            </a:r>
          </a:p>
          <a:p>
            <a:pPr marL="0" indent="0">
              <a:buNone/>
            </a:pPr>
            <a:r>
              <a:rPr lang="nl-NL" sz="2000" i="1" dirty="0">
                <a:latin typeface="Arial" panose="020B0604020202020204" pitchFamily="34" charset="0"/>
                <a:cs typeface="Arial" panose="020B0604020202020204" pitchFamily="34" charset="0"/>
              </a:rPr>
              <a:t>‘’Ze mogen alles van me hebben’’</a:t>
            </a:r>
          </a:p>
          <a:p>
            <a:pPr marL="0" indent="0">
              <a:buNone/>
            </a:pPr>
            <a:endParaRPr lang="nl-NL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i="1" dirty="0">
                <a:latin typeface="Arial" panose="020B0604020202020204" pitchFamily="34" charset="0"/>
                <a:cs typeface="Arial" panose="020B0604020202020204" pitchFamily="34" charset="0"/>
              </a:rPr>
              <a:t>					‘’Moet ik daar nú over nadenken?’’</a:t>
            </a:r>
            <a:br>
              <a:rPr lang="nl-NL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i="1" dirty="0">
                <a:latin typeface="Arial" panose="020B0604020202020204" pitchFamily="34" charset="0"/>
                <a:cs typeface="Arial" panose="020B0604020202020204" pitchFamily="34" charset="0"/>
              </a:rPr>
              <a:t>‘’Ik wil geen donororgaan ontvangen’’</a:t>
            </a:r>
          </a:p>
          <a:p>
            <a:pPr marL="0" indent="0">
              <a:buNone/>
            </a:pPr>
            <a:r>
              <a:rPr lang="nl-NL" sz="2000" i="1" dirty="0">
                <a:latin typeface="Arial" panose="020B0604020202020204" pitchFamily="34" charset="0"/>
                <a:cs typeface="Arial" panose="020B0604020202020204" pitchFamily="34" charset="0"/>
              </a:rPr>
              <a:t>						‘’Er zit van alles tussen ja en nee’’</a:t>
            </a:r>
          </a:p>
        </p:txBody>
      </p:sp>
    </p:spTree>
    <p:extLst>
      <p:ext uri="{BB962C8B-B14F-4D97-AF65-F5344CB8AC3E}">
        <p14:creationId xmlns:p14="http://schemas.microsoft.com/office/powerpoint/2010/main" val="44752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8B473-2323-4692-AB27-CC09E0A9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Hoe zit het nu eigenlijk?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504E21-BBB3-4BE1-A7FC-468988E76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https://www.youtube.com/watch?v=rSsDI4QljzQ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Sinds </a:t>
            </a:r>
            <a:r>
              <a:rPr lang="nl-NL" sz="2000" u="sng" dirty="0">
                <a:latin typeface="Arial" panose="020B0604020202020204" pitchFamily="34" charset="0"/>
                <a:cs typeface="Arial" panose="020B0604020202020204" pitchFamily="34" charset="0"/>
              </a:rPr>
              <a:t>1 juli 2020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nieuwe donorwet in Nederland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Iedereen vanaf 18 jaar die ingeschreven is in een Nederlandse gemeente staat in het Donorregister</a:t>
            </a:r>
          </a:p>
          <a:p>
            <a:r>
              <a:rPr lang="nl-NL" sz="2000" i="1" dirty="0">
                <a:latin typeface="Arial" panose="020B0604020202020204" pitchFamily="34" charset="0"/>
                <a:cs typeface="Arial" panose="020B0604020202020204" pitchFamily="34" charset="0"/>
              </a:rPr>
              <a:t>Keuze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: wel of niet doneren van weefsels na overlijden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Wet Actieve Donor registratie (ADR)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Orgaandonatie kan alleen indien iemand op de IC overlijdt 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E1232231-CD8C-0994-3E6E-94AF67007FA8}"/>
                  </a:ext>
                </a:extLst>
              </p14:cNvPr>
              <p14:cNvContentPartPr/>
              <p14:nvPr/>
            </p14:nvContentPartPr>
            <p14:xfrm>
              <a:off x="627120" y="2453040"/>
              <a:ext cx="138600" cy="73800"/>
            </p14:xfrm>
          </p:contentPart>
        </mc:Choice>
        <mc:Fallback xmlns=""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E1232231-CD8C-0994-3E6E-94AF67007FA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7760" y="2443680"/>
                <a:ext cx="157320" cy="9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5612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F6F7B-8D6B-4C82-A446-90CEE4131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4 keuzes donorregister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4F1D55-EEB1-4305-8CD9-2001D5BCA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Geen keuze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geen bezwaar tegen donatie</a:t>
            </a:r>
          </a:p>
          <a:p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Keuze 1: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ja, ik wil donor worden (organen: alvleesklier, darmen, hart, lever, longen en nieren)/ (weefsels: bloedvaten, botweefsel, hartkleppen, kraakbeen, pezen, huid, oogweefsel en zenuwweefsel)/voor ‘’transplantatieonderzoek’’</a:t>
            </a:r>
          </a:p>
          <a:p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Keuze 2: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nee, ik wil geen donor worden</a:t>
            </a:r>
          </a:p>
          <a:p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Keuze 3: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mijn partner of familie beslist na mijn overlijden </a:t>
            </a:r>
          </a:p>
          <a:p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Keuze 4: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ik wijs één persoon aan die beslist na mijn overlijden 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211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DD02DF-A05C-4E80-8611-983F47D20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Wanneer is orgaandonatie mogelijk?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42BE54-EBB1-421E-B806-B3DE276F4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u="sng" dirty="0">
                <a:latin typeface="Arial" panose="020B0604020202020204" pitchFamily="34" charset="0"/>
                <a:cs typeface="Arial" panose="020B0604020202020204" pitchFamily="34" charset="0"/>
              </a:rPr>
              <a:t>LET OP: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dit is iets anders dan weefseldonatie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Als een arts besluit om de levensverlengende behandeling van een patiënt te stoppen en de verwachting is dat de patiënt overlijdt, moet aan de mogelijkheid van orgaandonatie gedacht worden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Arts stelt de dood vast door vastgelegde regels en afspraken te volgen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 oorzaak van het overlijden bepaalt hoe de orgaandonatieprocedure verder verloopt en welke organen geschikt zijn voor donatie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86243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606</Words>
  <Application>Microsoft Office PowerPoint</Application>
  <PresentationFormat>Breedbeeld</PresentationFormat>
  <Paragraphs>77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Kantoorthema</vt:lpstr>
      <vt:lpstr>Orgaandonatie </vt:lpstr>
      <vt:lpstr>Lesdoelen </vt:lpstr>
      <vt:lpstr>PowerPoint-presentatie</vt:lpstr>
      <vt:lpstr>Introductie </vt:lpstr>
      <vt:lpstr>Wie is er bewust orgaandonor?</vt:lpstr>
      <vt:lpstr>Verschillende meningen </vt:lpstr>
      <vt:lpstr>Hoe zit het nu eigenlijk? </vt:lpstr>
      <vt:lpstr>4 keuzes donorregister </vt:lpstr>
      <vt:lpstr>Wanneer is orgaandonatie mogelijk? </vt:lpstr>
      <vt:lpstr>Hersendood</vt:lpstr>
      <vt:lpstr>PET-scan hersenen </vt:lpstr>
      <vt:lpstr>Contra-indicaties orgaandonatie </vt:lpstr>
      <vt:lpstr>Begeleiding rondom donatie </vt:lpstr>
      <vt:lpstr>Documentaire </vt:lpstr>
      <vt:lpstr>Ervaringsverhalen </vt:lpstr>
      <vt:lpstr>Evalueren les </vt:lpstr>
      <vt:lpstr>Bronnen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Orgaandonatie</dc:title>
  <dc:creator>Elianne van Hofwegen</dc:creator>
  <cp:lastModifiedBy>Iwan van der Werf</cp:lastModifiedBy>
  <cp:revision>3</cp:revision>
  <dcterms:created xsi:type="dcterms:W3CDTF">2022-03-29T06:28:43Z</dcterms:created>
  <dcterms:modified xsi:type="dcterms:W3CDTF">2024-04-22T09:52:44Z</dcterms:modified>
</cp:coreProperties>
</file>